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81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82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83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A57501B-C590-48A5-8B59-A19F1AED16BD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5671585-1C0E-43DA-930B-F24826AB016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4E1600B-5496-4E67-949C-BEEB3165708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09F3B7C-A763-4997-93CA-53A0174BDBF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50C8479-F9E8-4D72-87EC-B7A4E62EA38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2CAC40F-D1DB-4406-94A7-C814D1AB3B2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1857D77-7700-459D-9220-66D422E4909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53441FD-FF68-49A5-8C0D-47CEE12DDAB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1C9B76E-576A-4A97-9FB6-5F7418FECF0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3CEB7CE-14CD-446C-A73A-902C14CDE25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02C495D-2AA4-4475-AC50-E8FDE664B76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2BC0479-560E-433C-AB18-4040DD73527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1AF28A9-6644-4E56-BCB6-F6ACD1BEBF9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8D0DE19-7AC3-4291-87CC-37822EAAAE1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9A9DC67-8113-43DC-9D0A-7E024D6F5C0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22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609434E-DAA9-4CE7-80D5-DC03B773AFC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15E9A50-01A6-4E81-9256-FE69A0DC25F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7D55430-314E-4CA5-959D-5F5B8576EC7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4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D37A2BC-5901-4925-9B4D-382E6387273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256FDF2-CDE5-4CAE-8434-F021CD149E4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22B10C6-8861-4E80-BE90-BB0F99C8844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7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893950D-CD06-4105-A131-E4B5F317F42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8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C28BE30-D41E-494A-A154-FE799880CE3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9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03D0FFF-37A7-4C3B-B36A-0922704DD6E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10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8" name="Picture 37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Picture 38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7" name="Picture 76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Picture 77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F35F0349-1AF1-4450-B0FC-99BD1D1F0C46}" type="datetime"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10/9/2016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A5CD7FE-10CB-4D44-91D1-1708C857808D}" type="slidenum"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3E887388-CFA5-4CA4-8F8E-FA3260450325}" type="datetime"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10/9/2016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D4DC3B3-48F5-494F-ADA5-69A5435CB601}" type="slidenum"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title text format</a:t>
            </a: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DocDowning103@gmail.com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590920" y="5029200"/>
            <a:ext cx="58669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3352680" y="5181480"/>
            <a:ext cx="502884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3"/>
          <p:cNvSpPr/>
          <p:nvPr/>
        </p:nvSpPr>
        <p:spPr>
          <a:xfrm>
            <a:off x="0" y="43920"/>
            <a:ext cx="26460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4"/>
          <p:cNvSpPr/>
          <p:nvPr/>
        </p:nvSpPr>
        <p:spPr>
          <a:xfrm>
            <a:off x="685800" y="533520"/>
            <a:ext cx="617184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basic need in all human beings is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feel significant, to have purpose in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your life.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Picture 8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9" name="CustomShape 5"/>
          <p:cNvSpPr/>
          <p:nvPr/>
        </p:nvSpPr>
        <p:spPr>
          <a:xfrm>
            <a:off x="2743200" y="914400"/>
            <a:ext cx="579096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basic need in all human beings is to feel significant, to have purpose in life.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704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1" name="CustomShape 1"/>
          <p:cNvSpPr/>
          <p:nvPr/>
        </p:nvSpPr>
        <p:spPr>
          <a:xfrm>
            <a:off x="304920" y="234720"/>
            <a:ext cx="4114440" cy="1371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The fear of being abandoned is the need to be connected.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3" name="CustomShape 1"/>
          <p:cNvSpPr/>
          <p:nvPr/>
        </p:nvSpPr>
        <p:spPr>
          <a:xfrm>
            <a:off x="1784520" y="313200"/>
            <a:ext cx="5574240" cy="1798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The three things we fight about: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 the need for significance,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the fear of abandonment,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and the need to feel in control.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3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3">
                                            <p:txEl>
                                              <p:pRg st="33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2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23">
                                            <p:txEl>
                                              <p:pRg st="62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8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123">
                                            <p:txEl>
                                              <p:pRg st="88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5" name="CustomShape 1"/>
          <p:cNvSpPr/>
          <p:nvPr/>
        </p:nvSpPr>
        <p:spPr>
          <a:xfrm>
            <a:off x="0" y="842040"/>
            <a:ext cx="8991360" cy="945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People are going to do what they are going to do, not what you think they should do. 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95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7" name="CustomShape 1"/>
          <p:cNvSpPr/>
          <p:nvPr/>
        </p:nvSpPr>
        <p:spPr>
          <a:xfrm>
            <a:off x="762120" y="535320"/>
            <a:ext cx="228564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Put downs,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4572000" y="1602000"/>
            <a:ext cx="243792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Name calling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3886200" y="382680"/>
            <a:ext cx="159984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Threats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4"/>
          <p:cNvSpPr/>
          <p:nvPr/>
        </p:nvSpPr>
        <p:spPr>
          <a:xfrm>
            <a:off x="6400800" y="763920"/>
            <a:ext cx="205704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Sarcasm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5"/>
          <p:cNvSpPr/>
          <p:nvPr/>
        </p:nvSpPr>
        <p:spPr>
          <a:xfrm>
            <a:off x="304920" y="1373400"/>
            <a:ext cx="228564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Demanding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6"/>
          <p:cNvSpPr/>
          <p:nvPr/>
        </p:nvSpPr>
        <p:spPr>
          <a:xfrm>
            <a:off x="6019920" y="3966480"/>
            <a:ext cx="3123720" cy="9453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Tend to escalate conflicts.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7"/>
          <p:cNvSpPr/>
          <p:nvPr/>
        </p:nvSpPr>
        <p:spPr>
          <a:xfrm>
            <a:off x="533520" y="2211480"/>
            <a:ext cx="220932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Controlling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8"/>
          <p:cNvSpPr/>
          <p:nvPr/>
        </p:nvSpPr>
        <p:spPr>
          <a:xfrm>
            <a:off x="1676520" y="2973600"/>
            <a:ext cx="2437920" cy="51876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&amp; Guilt trips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14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"/>
          <p:cNvPicPr/>
          <p:nvPr/>
        </p:nvPicPr>
        <p:blipFill>
          <a:blip r:embed="rId3" cstate="print"/>
          <a:stretch/>
        </p:blipFill>
        <p:spPr>
          <a:xfrm>
            <a:off x="-74160" y="0"/>
            <a:ext cx="930024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6" name="CustomShape 1"/>
          <p:cNvSpPr/>
          <p:nvPr/>
        </p:nvSpPr>
        <p:spPr>
          <a:xfrm>
            <a:off x="5334120" y="2743200"/>
            <a:ext cx="380952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…will reduce in intensity and are free to change.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533520" y="1523880"/>
            <a:ext cx="457164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Feelings expressed verbally,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as intensely as they are felt…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"/>
          <p:cNvPicPr/>
          <p:nvPr/>
        </p:nvPicPr>
        <p:blipFill>
          <a:blip r:embed="rId3" cstate="print"/>
          <a:stretch/>
        </p:blipFill>
        <p:spPr>
          <a:xfrm>
            <a:off x="14040" y="0"/>
            <a:ext cx="912960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9" name="CustomShape 1"/>
          <p:cNvSpPr/>
          <p:nvPr/>
        </p:nvSpPr>
        <p:spPr>
          <a:xfrm>
            <a:off x="380880" y="694080"/>
            <a:ext cx="4723920" cy="1798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marL="457200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Fear, embarrassment and love are the three emotions that get us to change.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"/>
          <p:cNvPicPr/>
          <p:nvPr/>
        </p:nvPicPr>
        <p:blipFill>
          <a:blip r:embed="rId3" cstate="print"/>
          <a:stretch/>
        </p:blipFill>
        <p:spPr>
          <a:xfrm>
            <a:off x="-42480" y="0"/>
            <a:ext cx="9186120" cy="7162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1" name="CustomShape 1"/>
          <p:cNvSpPr/>
          <p:nvPr/>
        </p:nvSpPr>
        <p:spPr>
          <a:xfrm>
            <a:off x="838080" y="380880"/>
            <a:ext cx="342864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6553080" y="4724280"/>
            <a:ext cx="17521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3"/>
          <p:cNvSpPr/>
          <p:nvPr/>
        </p:nvSpPr>
        <p:spPr>
          <a:xfrm>
            <a:off x="0" y="43920"/>
            <a:ext cx="26460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4"/>
          <p:cNvSpPr/>
          <p:nvPr/>
        </p:nvSpPr>
        <p:spPr>
          <a:xfrm>
            <a:off x="685800" y="762120"/>
            <a:ext cx="502884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Shame, humiliation and guilt are the three emotions that will keep you from change.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1"/>
          <p:cNvPicPr/>
          <p:nvPr/>
        </p:nvPicPr>
        <p:blipFill>
          <a:blip r:embed="rId3" cstate="print"/>
          <a:stretch/>
        </p:blipFill>
        <p:spPr>
          <a:xfrm>
            <a:off x="-53640" y="0"/>
            <a:ext cx="927468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6" name="CustomShape 1"/>
          <p:cNvSpPr/>
          <p:nvPr/>
        </p:nvSpPr>
        <p:spPr>
          <a:xfrm>
            <a:off x="6019920" y="228600"/>
            <a:ext cx="3123720" cy="1187640"/>
          </a:xfrm>
          <a:prstGeom prst="rect">
            <a:avLst/>
          </a:prstGeom>
          <a:solidFill>
            <a:schemeClr val="tx1">
              <a:lumMod val="85000"/>
              <a:alpha val="79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Feelings are not good or bad, but thinking makes them so.</a:t>
            </a: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707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8" name="CustomShape 1"/>
          <p:cNvSpPr/>
          <p:nvPr/>
        </p:nvSpPr>
        <p:spPr>
          <a:xfrm>
            <a:off x="228600" y="193680"/>
            <a:ext cx="5866920" cy="943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The opposite of love is not hate...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2286000" y="5656680"/>
            <a:ext cx="3276360" cy="943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…it’s indifference.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Doc’s Mental Health Axioms</a:t>
            </a:r>
          </a:p>
        </p:txBody>
      </p:sp>
      <p:pic>
        <p:nvPicPr>
          <p:cNvPr id="91" name="Picture Placeholder 6"/>
          <p:cNvPicPr/>
          <p:nvPr/>
        </p:nvPicPr>
        <p:blipFill>
          <a:blip r:embed="rId3" cstate="print"/>
          <a:srcRect l="8333" r="833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914400" y="1523880"/>
            <a:ext cx="722916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 axiom is a self-evident principle or a principle that is accepted           as true without proof.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nodeType="clickEffect">
                                  <p:stCondLst>
                                    <p:cond delay="120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22860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151" name="CustomShape 1"/>
          <p:cNvSpPr/>
          <p:nvPr/>
        </p:nvSpPr>
        <p:spPr>
          <a:xfrm>
            <a:off x="-85680" y="5589000"/>
            <a:ext cx="9315000" cy="945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Mental health is: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0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K</a:t>
            </a: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nowing what you feel when you feel it;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22860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153" name="CustomShape 1"/>
          <p:cNvSpPr/>
          <p:nvPr/>
        </p:nvSpPr>
        <p:spPr>
          <a:xfrm>
            <a:off x="-85680" y="5802120"/>
            <a:ext cx="9315000" cy="518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0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A</a:t>
            </a: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ccepting what you feel when you feel it;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22860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155" name="CustomShape 1"/>
          <p:cNvSpPr/>
          <p:nvPr/>
        </p:nvSpPr>
        <p:spPr>
          <a:xfrm>
            <a:off x="-85680" y="5802120"/>
            <a:ext cx="9315000" cy="518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and </a:t>
            </a:r>
            <a:r>
              <a:rPr lang="en-US" sz="2800" b="0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E</a:t>
            </a: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xpressing your feelings in acceptable ways.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7" name="CustomShape 1"/>
          <p:cNvSpPr/>
          <p:nvPr/>
        </p:nvSpPr>
        <p:spPr>
          <a:xfrm>
            <a:off x="4495680" y="2438280"/>
            <a:ext cx="4190760" cy="3502440"/>
          </a:xfrm>
          <a:prstGeom prst="rect">
            <a:avLst/>
          </a:prstGeom>
          <a:solidFill>
            <a:schemeClr val="tx1">
              <a:lumMod val="85000"/>
              <a:alpha val="71000"/>
            </a:schemeClr>
          </a:solidFill>
          <a:ln>
            <a:noFill/>
          </a:ln>
          <a:effectLst>
            <a:softEdge rad="63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Change using the Cognitive &gt; Affective approach involves working with both the right (emotional) and left  (logical) sides of the brain.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0" y="0"/>
            <a:ext cx="9143640" cy="5403600"/>
          </a:xfrm>
          <a:prstGeom prst="rect">
            <a:avLst/>
          </a:prstGeom>
          <a:solidFill>
            <a:schemeClr val="bg2">
              <a:lumMod val="20000"/>
              <a:lumOff val="80000"/>
              <a:alpha val="68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If you would like more detailed information on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Cognitive Affective Behavioral Theory and Doc’s Interventions, please visit 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DocDowning103@gmail.com</a:t>
            </a: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6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Doc’s Mental Health Axioms</a:t>
            </a:r>
          </a:p>
        </p:txBody>
      </p:sp>
      <p:pic>
        <p:nvPicPr>
          <p:cNvPr id="95" name="Picture Placeholder 6"/>
          <p:cNvPicPr/>
          <p:nvPr/>
        </p:nvPicPr>
        <p:blipFill>
          <a:blip r:embed="rId3" cstate="print"/>
          <a:srcRect l="8333" r="833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6" name="CustomShape 3"/>
          <p:cNvSpPr/>
          <p:nvPr/>
        </p:nvSpPr>
        <p:spPr>
          <a:xfrm>
            <a:off x="1219320" y="533520"/>
            <a:ext cx="6705360" cy="399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All therapeutic models are built on axioms.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These axioms can be used as sub–concepts           and can be layered one on top of another.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Using axioms effectively and explaining them clearly augments and enhances       the therapeutic process.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CustomShape 4"/>
          <p:cNvSpPr/>
          <p:nvPr/>
        </p:nvSpPr>
        <p:spPr>
          <a:xfrm>
            <a:off x="1219320" y="4724280"/>
            <a:ext cx="7086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96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4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96">
                                            <p:txEl>
                                              <p:pRg st="45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40" end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96">
                                            <p:txEl>
                                              <p:pRg st="140" end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fill="hold" nodeType="clickEffect">
                                  <p:stCondLst>
                                    <p:cond delay="45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21" dur="2000"/>
                                        <p:tgtEl>
                                          <p:spTgt spid="96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24" dur="2000"/>
                                        <p:tgtEl>
                                          <p:spTgt spid="96">
                                            <p:txEl>
                                              <p:pRg st="45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4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96">
                                            <p:txEl>
                                              <p:pRg st="140" end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40" end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Doc’s Mental Health Axioms</a:t>
            </a:r>
          </a:p>
        </p:txBody>
      </p:sp>
      <p:pic>
        <p:nvPicPr>
          <p:cNvPr id="100" name="Picture Placeholder 6"/>
          <p:cNvPicPr/>
          <p:nvPr/>
        </p:nvPicPr>
        <p:blipFill>
          <a:blip r:embed="rId3" cstate="print"/>
          <a:srcRect l="8333" r="8333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1" name="CustomShape 3"/>
          <p:cNvSpPr/>
          <p:nvPr/>
        </p:nvSpPr>
        <p:spPr>
          <a:xfrm>
            <a:off x="838080" y="1752480"/>
            <a:ext cx="7467120" cy="11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following axioms are used in </a:t>
            </a:r>
            <a:r>
              <a:rPr lang="en-US" sz="4000" b="1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</a:t>
            </a: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ognitive, </a:t>
            </a:r>
            <a:r>
              <a:rPr lang="en-US" sz="4000" b="1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</a:t>
            </a: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ffective, </a:t>
            </a:r>
            <a:r>
              <a:rPr lang="en-US" sz="4000" b="1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</a:t>
            </a: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ehavioral </a:t>
            </a:r>
            <a:r>
              <a:rPr lang="en-US" sz="4000" b="1" u="sng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</a:t>
            </a:r>
            <a:r>
              <a:rPr lang="en-US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herapy.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4"/>
          <p:cNvSpPr/>
          <p:nvPr/>
        </p:nvSpPr>
        <p:spPr>
          <a:xfrm>
            <a:off x="1981080" y="3048120"/>
            <a:ext cx="411444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Placeholder 6"/>
          <p:cNvPicPr/>
          <p:nvPr/>
        </p:nvPicPr>
        <p:blipFill>
          <a:blip r:embed="rId3" cstate="print"/>
          <a:srcRect t="20005" b="20005"/>
          <a:stretch/>
        </p:blipFill>
        <p:spPr>
          <a:xfrm>
            <a:off x="-197280" y="0"/>
            <a:ext cx="9340920" cy="708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4" name="CustomShape 1"/>
          <p:cNvSpPr/>
          <p:nvPr/>
        </p:nvSpPr>
        <p:spPr>
          <a:xfrm flipH="1">
            <a:off x="4724280" y="5715000"/>
            <a:ext cx="4419360" cy="94356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  <a:alpha val="71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Words have no meanings, only people have meanings.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80360" cy="700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6" name="CustomShape 1"/>
          <p:cNvSpPr/>
          <p:nvPr/>
        </p:nvSpPr>
        <p:spPr>
          <a:xfrm>
            <a:off x="1190160" y="308160"/>
            <a:ext cx="6762960" cy="518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Thoughts precede feelings; therefore,..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4572000" y="4028760"/>
            <a:ext cx="4343040" cy="1371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… you can choose what you feel by changing what you think.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8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1"/>
          <p:cNvPicPr/>
          <p:nvPr/>
        </p:nvPicPr>
        <p:blipFill>
          <a:blip r:embed="rId3" cstate="print"/>
          <a:stretch/>
        </p:blipFill>
        <p:spPr>
          <a:xfrm>
            <a:off x="-3960" y="0"/>
            <a:ext cx="9147600" cy="6942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9" name="CustomShape 1"/>
          <p:cNvSpPr/>
          <p:nvPr/>
        </p:nvSpPr>
        <p:spPr>
          <a:xfrm>
            <a:off x="4495680" y="230400"/>
            <a:ext cx="4647960" cy="518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All behavior has purpose.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"/>
          <p:cNvPicPr/>
          <p:nvPr/>
        </p:nvPicPr>
        <p:blipFill>
          <a:blip r:embed="rId3" cstate="print"/>
          <a:stretch/>
        </p:blipFill>
        <p:spPr>
          <a:xfrm>
            <a:off x="-228600" y="0"/>
            <a:ext cx="9372240" cy="7002360"/>
          </a:xfrm>
          <a:prstGeom prst="rect">
            <a:avLst/>
          </a:prstGeom>
          <a:ln>
            <a:noFill/>
          </a:ln>
        </p:spPr>
      </p:pic>
      <p:sp>
        <p:nvSpPr>
          <p:cNvPr id="111" name="CustomShape 1"/>
          <p:cNvSpPr/>
          <p:nvPr/>
        </p:nvSpPr>
        <p:spPr>
          <a:xfrm>
            <a:off x="228600" y="1828800"/>
            <a:ext cx="3809520" cy="130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you </a:t>
            </a:r>
            <a:r>
              <a:rPr lang="en-US" sz="4000" b="1" u="sng" strike="noStrike" spc="-1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</a:t>
            </a:r>
            <a:r>
              <a:rPr lang="en-US" sz="4000" b="1" strike="noStrike" spc="-1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is always the truth.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1"/>
          <p:cNvPicPr/>
          <p:nvPr/>
        </p:nvPicPr>
        <p:blipFill>
          <a:blip r:embed="rId3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3" name="CustomShape 1"/>
          <p:cNvSpPr/>
          <p:nvPr/>
        </p:nvSpPr>
        <p:spPr>
          <a:xfrm>
            <a:off x="304920" y="2671920"/>
            <a:ext cx="3885840" cy="1189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Whenever you feel guilty,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you will set yourself up to be punished.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Tm="7000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1782</TotalTime>
  <Words>430</Words>
  <Application>Microsoft Office PowerPoint</Application>
  <PresentationFormat>On-screen Show (4:3)</PresentationFormat>
  <Paragraphs>77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Daryl Austin</dc:creator>
  <cp:lastModifiedBy>mperelstein</cp:lastModifiedBy>
  <cp:revision>88</cp:revision>
  <dcterms:created xsi:type="dcterms:W3CDTF">2010-07-29T02:55:57Z</dcterms:created>
  <dcterms:modified xsi:type="dcterms:W3CDTF">2016-10-09T15:10:21Z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</vt:i4>
  </property>
  <property fmtid="{D5CDD505-2E9C-101B-9397-08002B2CF9AE}" pid="7" name="Notes">
    <vt:i4>24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</Properties>
</file>